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Inter SemiBold"/>
      <p:regular r:id="rId27"/>
      <p:bold r:id="rId28"/>
      <p:italic r:id="rId29"/>
      <p:boldItalic r:id="rId30"/>
    </p:embeddedFont>
    <p:embeddedFont>
      <p:font typeface="Inter Light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Inter"/>
      <p:regular r:id="rId47"/>
      <p:bold r:id="rId48"/>
      <p:italic r:id="rId49"/>
      <p:boldItalic r:id="rId50"/>
    </p:embeddedFont>
    <p:embeddedFont>
      <p:font typeface="Montserrat ExtraBold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9C1160-A4BF-44EB-BD23-C133A69D6055}">
  <a:tblStyle styleId="{E89C1160-A4BF-44EB-BD23-C133A69D60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nter-bold.fntdata"/><Relationship Id="rId47" Type="http://schemas.openxmlformats.org/officeDocument/2006/relationships/font" Target="fonts/Inter-regular.fntdata"/><Relationship Id="rId49" Type="http://schemas.openxmlformats.org/officeDocument/2006/relationships/font" Target="fonts/Int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Light-regular.fntdata"/><Relationship Id="rId30" Type="http://schemas.openxmlformats.org/officeDocument/2006/relationships/font" Target="fonts/InterSemiBold-boldItalic.fntdata"/><Relationship Id="rId33" Type="http://schemas.openxmlformats.org/officeDocument/2006/relationships/font" Target="fonts/InterLight-italic.fntdata"/><Relationship Id="rId32" Type="http://schemas.openxmlformats.org/officeDocument/2006/relationships/font" Target="fonts/InterLight-bold.fntdata"/><Relationship Id="rId35" Type="http://schemas.openxmlformats.org/officeDocument/2006/relationships/font" Target="fonts/Roboto-regular.fntdata"/><Relationship Id="rId34" Type="http://schemas.openxmlformats.org/officeDocument/2006/relationships/font" Target="fonts/InterLight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nterSemiBold-bold.fntdata"/><Relationship Id="rId27" Type="http://schemas.openxmlformats.org/officeDocument/2006/relationships/font" Target="fonts/InterSemiBold-regular.fntdata"/><Relationship Id="rId29" Type="http://schemas.openxmlformats.org/officeDocument/2006/relationships/font" Target="fonts/InterSemiBold-italic.fntdata"/><Relationship Id="rId51" Type="http://schemas.openxmlformats.org/officeDocument/2006/relationships/font" Target="fonts/MontserratExtraBold-bold.fntdata"/><Relationship Id="rId50" Type="http://schemas.openxmlformats.org/officeDocument/2006/relationships/font" Target="fonts/Inter-boldItalic.fntdata"/><Relationship Id="rId52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319b940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319b94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c0f82502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2c0f82502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2319b94025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2319b94025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c0f82502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2c0f82502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c0f82502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c0f82502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c20eceb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2c20eceb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319b94025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2319b94025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319b9402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2319b9402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2ada3b8def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2ada3b8def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ada3b8def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2ada3b8def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26858f1aef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26858f1aef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6858f1ae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6858f1ae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6858f1aef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6858f1ae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319b940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319b940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6858f1ae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6858f1ae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319b9402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319b9402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319b9402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319b9402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6858f1ae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6858f1ae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c0f8250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c0f8250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c0f82502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c0f82502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33" name="Google Shape;133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35" name="Google Shape;135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>
  <p:cSld name="SECTION_HEADER_1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140" name="Google Shape;140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4" name="Google Shape;144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>
  <p:cSld name="TITLE_ONLY_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" name="Google Shape;149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5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2" name="Google Shape;152;p15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3" name="Google Shape;153;p15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4" name="Google Shape;154;p15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5" name="Google Shape;155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15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_1">
    <p:bg>
      <p:bgPr>
        <a:solidFill>
          <a:schemeClr val="dk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60" name="Google Shape;160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6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1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73" name="Google Shape;173;p1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4" name="Google Shape;174;p1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6" name="Google Shape;176;p1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8" name="Google Shape;178;p1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0" name="Google Shape;180;p1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1" name="Google Shape;181;p1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2" name="Google Shape;182;p1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3" name="Google Shape;183;p1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4" name="Google Shape;184;p1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5" name="Google Shape;185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" name="Google Shape;19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1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92" name="Google Shape;192;p1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3" name="Google Shape;1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1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3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ctrTitle"/>
          </p:nvPr>
        </p:nvSpPr>
        <p:spPr>
          <a:xfrm>
            <a:off x="2063250" y="3235800"/>
            <a:ext cx="5017500" cy="5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Medical Model Monitor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01" name="Google Shape;201;p19"/>
          <p:cNvSpPr txBox="1"/>
          <p:nvPr/>
        </p:nvSpPr>
        <p:spPr>
          <a:xfrm>
            <a:off x="3067650" y="1990675"/>
            <a:ext cx="3008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3M</a:t>
            </a:r>
            <a:endParaRPr sz="120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/>
          <p:nvPr/>
        </p:nvSpPr>
        <p:spPr>
          <a:xfrm>
            <a:off x="1097325" y="1867500"/>
            <a:ext cx="2976600" cy="1408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File:Dall-e 3 (jan '24) artificial intelligence icon.png - Wikipedia"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725" y="2240373"/>
            <a:ext cx="662751" cy="662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850" y="3161298"/>
            <a:ext cx="2051025" cy="56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8" name="Google Shape;318;p28"/>
          <p:cNvSpPr txBox="1"/>
          <p:nvPr/>
        </p:nvSpPr>
        <p:spPr>
          <a:xfrm>
            <a:off x="6289450" y="3638100"/>
            <a:ext cx="146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HR Forecast Snippet</a:t>
            </a:r>
            <a:endParaRPr i="1"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28"/>
          <p:cNvSpPr/>
          <p:nvPr/>
        </p:nvSpPr>
        <p:spPr>
          <a:xfrm rot="-1112559">
            <a:off x="3468211" y="2435059"/>
            <a:ext cx="201880" cy="171522"/>
          </a:xfrm>
          <a:prstGeom prst="hear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0" name="Google Shape;320;p28"/>
          <p:cNvGrpSpPr/>
          <p:nvPr/>
        </p:nvGrpSpPr>
        <p:grpSpPr>
          <a:xfrm>
            <a:off x="1181538" y="1924800"/>
            <a:ext cx="1944000" cy="1293900"/>
            <a:chOff x="1308988" y="1924800"/>
            <a:chExt cx="1944000" cy="1293900"/>
          </a:xfrm>
        </p:grpSpPr>
        <p:sp>
          <p:nvSpPr>
            <p:cNvPr id="321" name="Google Shape;321;p28"/>
            <p:cNvSpPr/>
            <p:nvPr/>
          </p:nvSpPr>
          <p:spPr>
            <a:xfrm>
              <a:off x="1308988" y="1924800"/>
              <a:ext cx="1944000" cy="1293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Public Domain Clip Art Image | Database symbol | ID ..." id="322" name="Google Shape;32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78172" y="2124574"/>
              <a:ext cx="477376" cy="6627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23" name="Google Shape;323;p28"/>
            <p:cNvSpPr txBox="1"/>
            <p:nvPr/>
          </p:nvSpPr>
          <p:spPr>
            <a:xfrm>
              <a:off x="1439863" y="2711125"/>
              <a:ext cx="95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3M, MIMIC-IV</a:t>
              </a:r>
              <a:endParaRPr i="1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descr="File:User icon 2.svg - Wikipedia" id="324" name="Google Shape;3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52840" y="2289667"/>
              <a:ext cx="564152" cy="5641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PATIENT </a:t>
            </a:r>
            <a:r>
              <a:rPr b="1" lang="en" sz="1600"/>
              <a:t>PIPELINE</a:t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2209913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343463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4659363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588408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descr="File:Branch office symbol-Blue.svg - Wikimedia Commons" id="330" name="Google Shape;33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3322" y="1527875"/>
            <a:ext cx="1343250" cy="1343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pital building | Free SVG" id="331" name="Google Shape;33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0269" y="1799975"/>
            <a:ext cx="717025" cy="717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Enterprise buildings icons.svg - Wikimedia Commons" id="332" name="Google Shape;33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3542" y="1868138"/>
            <a:ext cx="642680" cy="662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28"/>
          <p:cNvCxnSpPr>
            <a:stCxn id="315" idx="3"/>
            <a:endCxn id="331" idx="0"/>
          </p:cNvCxnSpPr>
          <p:nvPr/>
        </p:nvCxnSpPr>
        <p:spPr>
          <a:xfrm flipH="1" rot="10800000">
            <a:off x="4073925" y="1799850"/>
            <a:ext cx="2175000" cy="771900"/>
          </a:xfrm>
          <a:prstGeom prst="curvedConnector4">
            <a:avLst>
              <a:gd fmla="val 22559" name="adj1"/>
              <a:gd fmla="val 130833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Phone call icon vector image | Free SVG" id="334" name="Google Shape;334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3775" y="3217638"/>
            <a:ext cx="409825" cy="409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amsung Internet logo.svg - Wikipedia" id="335" name="Google Shape;335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59150" y="3192038"/>
            <a:ext cx="461025" cy="461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ser icon 2.svg - Wikipedia" id="336" name="Google Shape;33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4748" y="3091182"/>
            <a:ext cx="257597" cy="257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8"/>
          <p:cNvCxnSpPr>
            <a:stCxn id="331" idx="2"/>
            <a:endCxn id="334" idx="0"/>
          </p:cNvCxnSpPr>
          <p:nvPr/>
        </p:nvCxnSpPr>
        <p:spPr>
          <a:xfrm rot="5400000">
            <a:off x="5328532" y="2297260"/>
            <a:ext cx="700500" cy="11400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8"/>
          <p:cNvCxnSpPr>
            <a:stCxn id="331" idx="2"/>
            <a:endCxn id="335" idx="0"/>
          </p:cNvCxnSpPr>
          <p:nvPr/>
        </p:nvCxnSpPr>
        <p:spPr>
          <a:xfrm rot="5400000">
            <a:off x="5581732" y="2524960"/>
            <a:ext cx="675000" cy="6591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8"/>
          <p:cNvCxnSpPr>
            <a:stCxn id="331" idx="2"/>
            <a:endCxn id="317" idx="0"/>
          </p:cNvCxnSpPr>
          <p:nvPr/>
        </p:nvCxnSpPr>
        <p:spPr>
          <a:xfrm flipH="1" rot="-5400000">
            <a:off x="6313432" y="2452359"/>
            <a:ext cx="644400" cy="7737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637" y="933000"/>
            <a:ext cx="2226574" cy="1029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75" y="1967775"/>
            <a:ext cx="4397950" cy="193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6" name="Google Shape;346;p29"/>
          <p:cNvSpPr txBox="1"/>
          <p:nvPr/>
        </p:nvSpPr>
        <p:spPr>
          <a:xfrm>
            <a:off x="2010650" y="3824775"/>
            <a:ext cx="146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+Rx, </a:t>
            </a:r>
            <a:r>
              <a:rPr i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Diagnosis</a:t>
            </a:r>
            <a:r>
              <a:rPr i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Events</a:t>
            </a:r>
            <a:endParaRPr i="1"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6299163" y="1885838"/>
            <a:ext cx="76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Vitals</a:t>
            </a:r>
            <a:endParaRPr i="1"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348" name="Google Shape;348;p29"/>
          <p:cNvGraphicFramePr/>
          <p:nvPr/>
        </p:nvGraphicFramePr>
        <p:xfrm>
          <a:off x="5380800" y="246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{E89C1160-A4BF-44EB-BD23-C133A69D6055}</a:tableStyleId>
              </a:tblPr>
              <a:tblGrid>
                <a:gridCol w="1333825"/>
                <a:gridCol w="1266425"/>
              </a:tblGrid>
              <a:tr h="27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Point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Value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27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Visits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7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Heart Rate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Nominal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7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Prescriptions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+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7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Diagnosis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49" name="Google Shape;349;p29"/>
          <p:cNvCxnSpPr>
            <a:stCxn id="344" idx="1"/>
            <a:endCxn id="345" idx="3"/>
          </p:cNvCxnSpPr>
          <p:nvPr/>
        </p:nvCxnSpPr>
        <p:spPr>
          <a:xfrm flipH="1">
            <a:off x="5006937" y="1447525"/>
            <a:ext cx="560700" cy="14868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File:Light Bulb or Idea Flat Icon Vector.svg - Wikimedia Commons" id="350" name="Google Shape;3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67" y="1473988"/>
            <a:ext cx="257601" cy="30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9"/>
          <p:cNvSpPr txBox="1"/>
          <p:nvPr/>
        </p:nvSpPr>
        <p:spPr>
          <a:xfrm>
            <a:off x="863525" y="1447513"/>
            <a:ext cx="428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Basic analysis can identify issues before passing data to your models. </a:t>
            </a:r>
            <a:b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This can help avoid lost time and wasted compute cycles ($).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29"/>
          <p:cNvSpPr/>
          <p:nvPr/>
        </p:nvSpPr>
        <p:spPr>
          <a:xfrm rot="-1112559">
            <a:off x="3717374" y="2962609"/>
            <a:ext cx="201880" cy="171522"/>
          </a:xfrm>
          <a:prstGeom prst="hear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PATIENT </a:t>
            </a:r>
            <a:r>
              <a:rPr b="1" lang="en" sz="1600"/>
              <a:t>PIPELINE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2209913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343463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4659363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588408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/>
        </p:nvSpPr>
        <p:spPr>
          <a:xfrm>
            <a:off x="3390900" y="2917825"/>
            <a:ext cx="236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(Left) Historical, (Right) Forecast + Variance</a:t>
            </a:r>
            <a:endParaRPr i="1"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3" name="Google Shape;3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025" y="1209475"/>
            <a:ext cx="4949949" cy="1708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4" name="Google Shape;364;p30"/>
          <p:cNvSpPr txBox="1"/>
          <p:nvPr/>
        </p:nvSpPr>
        <p:spPr>
          <a:xfrm>
            <a:off x="1076250" y="3279775"/>
            <a:ext cx="69915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A perfect showcase!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30"/>
          <p:cNvSpPr/>
          <p:nvPr/>
        </p:nvSpPr>
        <p:spPr>
          <a:xfrm rot="-1112559">
            <a:off x="4470724" y="1762909"/>
            <a:ext cx="201880" cy="171522"/>
          </a:xfrm>
          <a:prstGeom prst="hear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PATIENT </a:t>
            </a:r>
            <a:r>
              <a:rPr b="1" lang="en" sz="1600"/>
              <a:t>PIPELINE </a:t>
            </a:r>
            <a:r>
              <a:rPr lang="en" sz="800"/>
              <a:t>(single)</a:t>
            </a:r>
            <a:endParaRPr sz="800"/>
          </a:p>
        </p:txBody>
      </p:sp>
      <p:sp>
        <p:nvSpPr>
          <p:cNvPr id="367" name="Google Shape;367;p30"/>
          <p:cNvSpPr/>
          <p:nvPr/>
        </p:nvSpPr>
        <p:spPr>
          <a:xfrm>
            <a:off x="2209913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3434638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4659363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588408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3916050" y="4037175"/>
            <a:ext cx="131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Retrain, or continue?</a:t>
            </a:r>
            <a:endParaRPr i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/>
          <p:nvPr/>
        </p:nvSpPr>
        <p:spPr>
          <a:xfrm>
            <a:off x="3390900" y="2973400"/>
            <a:ext cx="236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(Left) Historical, (Right) Forecasts</a:t>
            </a:r>
            <a:endParaRPr i="1"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087" y="1065025"/>
            <a:ext cx="3759824" cy="198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8" name="Google Shape;378;p31"/>
          <p:cNvSpPr txBox="1"/>
          <p:nvPr/>
        </p:nvSpPr>
        <p:spPr>
          <a:xfrm>
            <a:off x="1052550" y="3346450"/>
            <a:ext cx="70389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imilar training results…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Why such a visual discrepancy</a:t>
            </a: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31"/>
          <p:cNvSpPr/>
          <p:nvPr/>
        </p:nvSpPr>
        <p:spPr>
          <a:xfrm rot="-1112559">
            <a:off x="4470724" y="1744559"/>
            <a:ext cx="201880" cy="171522"/>
          </a:xfrm>
          <a:prstGeom prst="hear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PATIENT </a:t>
            </a:r>
            <a:r>
              <a:rPr b="1" lang="en" sz="1600"/>
              <a:t>PIPELINE </a:t>
            </a:r>
            <a:r>
              <a:rPr lang="en" sz="800"/>
              <a:t>(multi)</a:t>
            </a:r>
            <a:endParaRPr sz="800"/>
          </a:p>
        </p:txBody>
      </p:sp>
      <p:sp>
        <p:nvSpPr>
          <p:cNvPr id="381" name="Google Shape;381;p31"/>
          <p:cNvSpPr/>
          <p:nvPr/>
        </p:nvSpPr>
        <p:spPr>
          <a:xfrm>
            <a:off x="2209913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3434638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3" name="Google Shape;383;p31"/>
          <p:cNvSpPr/>
          <p:nvPr/>
        </p:nvSpPr>
        <p:spPr>
          <a:xfrm>
            <a:off x="4659363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588408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idx="4294967295" type="subTitle"/>
          </p:nvPr>
        </p:nvSpPr>
        <p:spPr>
          <a:xfrm>
            <a:off x="1029100" y="1507400"/>
            <a:ext cx="2218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Industry Knowledge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</a:t>
            </a:r>
            <a:r>
              <a:rPr lang="en" sz="1000"/>
              <a:t>ealthy HR range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Within historical min/max</a:t>
            </a:r>
            <a:endParaRPr sz="10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90" name="Google Shape;3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263" y="1579463"/>
            <a:ext cx="3759824" cy="198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1" name="Google Shape;391;p32"/>
          <p:cNvSpPr/>
          <p:nvPr/>
        </p:nvSpPr>
        <p:spPr>
          <a:xfrm rot="-1112559">
            <a:off x="2657974" y="1814609"/>
            <a:ext cx="201880" cy="171522"/>
          </a:xfrm>
          <a:prstGeom prst="hear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PATIENT </a:t>
            </a:r>
            <a:r>
              <a:rPr b="1" lang="en" sz="1600"/>
              <a:t>FORECAST ANALYSIS</a:t>
            </a:r>
            <a:endParaRPr/>
          </a:p>
        </p:txBody>
      </p:sp>
      <p:sp>
        <p:nvSpPr>
          <p:cNvPr id="393" name="Google Shape;393;p32"/>
          <p:cNvSpPr txBox="1"/>
          <p:nvPr/>
        </p:nvSpPr>
        <p:spPr>
          <a:xfrm>
            <a:off x="1536375" y="2459250"/>
            <a:ext cx="1937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Root Cause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limitation!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Missed in raw form (#)</a:t>
            </a:r>
            <a:endParaRPr/>
          </a:p>
        </p:txBody>
      </p:sp>
      <p:sp>
        <p:nvSpPr>
          <p:cNvPr id="394" name="Google Shape;394;p32"/>
          <p:cNvSpPr txBox="1"/>
          <p:nvPr/>
        </p:nvSpPr>
        <p:spPr>
          <a:xfrm>
            <a:off x="1854900" y="3343600"/>
            <a:ext cx="2717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Next Steps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Confirm your findings!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Consider operating constraints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Agreements and expectations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/>
          <p:nvPr>
            <p:ph idx="4294967295" type="subTitle"/>
          </p:nvPr>
        </p:nvSpPr>
        <p:spPr>
          <a:xfrm>
            <a:off x="467825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Stable Events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0" name="Google Shape;400;p33"/>
          <p:cNvSpPr txBox="1"/>
          <p:nvPr>
            <p:ph idx="4294967295" type="body"/>
          </p:nvPr>
        </p:nvSpPr>
        <p:spPr>
          <a:xfrm>
            <a:off x="467825" y="22166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None/>
            </a:pPr>
            <a:r>
              <a:rPr lang="en" sz="1000"/>
              <a:t>Within deviation, </a:t>
            </a:r>
            <a:br>
              <a:rPr lang="en" sz="1000"/>
            </a:br>
            <a:r>
              <a:rPr lang="en" sz="1000"/>
              <a:t>considered valid</a:t>
            </a:r>
            <a:endParaRPr sz="1105"/>
          </a:p>
        </p:txBody>
      </p:sp>
      <p:cxnSp>
        <p:nvCxnSpPr>
          <p:cNvPr id="401" name="Google Shape;401;p33"/>
          <p:cNvCxnSpPr/>
          <p:nvPr/>
        </p:nvCxnSpPr>
        <p:spPr>
          <a:xfrm>
            <a:off x="2830313" y="1970793"/>
            <a:ext cx="5100" cy="775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3"/>
          <p:cNvCxnSpPr>
            <a:stCxn id="403" idx="0"/>
          </p:cNvCxnSpPr>
          <p:nvPr/>
        </p:nvCxnSpPr>
        <p:spPr>
          <a:xfrm>
            <a:off x="2830325" y="3270650"/>
            <a:ext cx="5100" cy="752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3"/>
          <p:cNvSpPr txBox="1"/>
          <p:nvPr>
            <p:ph idx="4294967295" type="subTitle"/>
          </p:nvPr>
        </p:nvSpPr>
        <p:spPr>
          <a:xfrm>
            <a:off x="467825" y="31886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Anomalous Events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5" name="Google Shape;405;p33"/>
          <p:cNvSpPr txBox="1"/>
          <p:nvPr>
            <p:ph idx="4294967295" type="subTitle"/>
          </p:nvPr>
        </p:nvSpPr>
        <p:spPr>
          <a:xfrm>
            <a:off x="467825" y="35479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Warn on degrading trends, 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excess deviation…</a:t>
            </a:r>
            <a:endParaRPr sz="1000"/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3">
            <a:alphaModFix/>
          </a:blip>
          <a:srcRect b="8978" l="8135" r="2658" t="4932"/>
          <a:stretch/>
        </p:blipFill>
        <p:spPr>
          <a:xfrm>
            <a:off x="3711575" y="1857300"/>
            <a:ext cx="4886325" cy="2566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7" name="Google Shape;407;p33"/>
          <p:cNvSpPr/>
          <p:nvPr/>
        </p:nvSpPr>
        <p:spPr>
          <a:xfrm>
            <a:off x="2725475" y="1970800"/>
            <a:ext cx="209700" cy="203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6188075" y="2653725"/>
            <a:ext cx="209700" cy="203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6816725" y="2857425"/>
            <a:ext cx="209700" cy="203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7445375" y="2653725"/>
            <a:ext cx="209700" cy="203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8197850" y="2571750"/>
            <a:ext cx="209700" cy="203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2725475" y="3270650"/>
            <a:ext cx="209700" cy="2037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7445375" y="3188600"/>
            <a:ext cx="209700" cy="2037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8197850" y="3548000"/>
            <a:ext cx="209700" cy="2037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PATIENT </a:t>
            </a:r>
            <a:r>
              <a:rPr b="1" lang="en" sz="1600"/>
              <a:t>PIPELINE: REAL-TIME</a:t>
            </a:r>
            <a:endParaRPr b="1" sz="1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"/>
          <p:cNvSpPr/>
          <p:nvPr/>
        </p:nvSpPr>
        <p:spPr>
          <a:xfrm>
            <a:off x="2209913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3434638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4659363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588408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34"/>
          <p:cNvCxnSpPr/>
          <p:nvPr/>
        </p:nvCxnSpPr>
        <p:spPr>
          <a:xfrm flipH="1" rot="10800000">
            <a:off x="5746913" y="2011550"/>
            <a:ext cx="1759500" cy="103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34"/>
          <p:cNvCxnSpPr/>
          <p:nvPr/>
        </p:nvCxnSpPr>
        <p:spPr>
          <a:xfrm rot="10800000">
            <a:off x="5745938" y="2034563"/>
            <a:ext cx="1760400" cy="107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34"/>
          <p:cNvCxnSpPr>
            <a:stCxn id="426" idx="0"/>
            <a:endCxn id="427" idx="2"/>
          </p:cNvCxnSpPr>
          <p:nvPr/>
        </p:nvCxnSpPr>
        <p:spPr>
          <a:xfrm rot="10800000">
            <a:off x="6626062" y="1510093"/>
            <a:ext cx="0" cy="2123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4"/>
          <p:cNvSpPr/>
          <p:nvPr/>
        </p:nvSpPr>
        <p:spPr>
          <a:xfrm>
            <a:off x="5911450" y="1857041"/>
            <a:ext cx="1428900" cy="1429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7449836" y="1336518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Teladoc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4850013" y="1336373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Local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Clinic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6149896" y="557393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F5E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City ICU</a:t>
            </a:r>
            <a:endParaRPr sz="1200">
              <a:solidFill>
                <a:srgbClr val="F6F5E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4873838" y="2817882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Elder Care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7464509" y="2817885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Physical</a:t>
            </a:r>
            <a:endParaRPr sz="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Therapy</a:t>
            </a:r>
            <a:endParaRPr sz="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6149812" y="3633493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Relief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Effort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descr="File:Ambox globe Americas.svg - Wikipedia" id="433" name="Google Shape;4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425" y="1857101"/>
            <a:ext cx="1429499" cy="1429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3M </a:t>
            </a:r>
            <a:endParaRPr b="1" sz="1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Same benefits,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at any scale.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35"/>
          <p:cNvCxnSpPr>
            <a:stCxn id="440" idx="3"/>
            <a:endCxn id="441" idx="2"/>
          </p:cNvCxnSpPr>
          <p:nvPr/>
        </p:nvCxnSpPr>
        <p:spPr>
          <a:xfrm>
            <a:off x="3040137" y="2571750"/>
            <a:ext cx="609900" cy="936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35"/>
          <p:cNvCxnSpPr>
            <a:stCxn id="440" idx="3"/>
            <a:endCxn id="443" idx="2"/>
          </p:cNvCxnSpPr>
          <p:nvPr/>
        </p:nvCxnSpPr>
        <p:spPr>
          <a:xfrm flipH="1" rot="10800000">
            <a:off x="3040137" y="1635750"/>
            <a:ext cx="609900" cy="936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35"/>
          <p:cNvCxnSpPr>
            <a:stCxn id="445" idx="3"/>
            <a:endCxn id="446" idx="2"/>
          </p:cNvCxnSpPr>
          <p:nvPr/>
        </p:nvCxnSpPr>
        <p:spPr>
          <a:xfrm flipH="1" rot="10800000">
            <a:off x="5006350" y="117855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35"/>
          <p:cNvCxnSpPr>
            <a:stCxn id="445" idx="3"/>
            <a:endCxn id="448" idx="2"/>
          </p:cNvCxnSpPr>
          <p:nvPr/>
        </p:nvCxnSpPr>
        <p:spPr>
          <a:xfrm>
            <a:off x="5006350" y="1635750"/>
            <a:ext cx="586200" cy="44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35"/>
          <p:cNvCxnSpPr>
            <a:stCxn id="450" idx="3"/>
            <a:endCxn id="451" idx="2"/>
          </p:cNvCxnSpPr>
          <p:nvPr/>
        </p:nvCxnSpPr>
        <p:spPr>
          <a:xfrm flipH="1" rot="10800000">
            <a:off x="5006350" y="305055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35"/>
          <p:cNvCxnSpPr>
            <a:stCxn id="450" idx="3"/>
            <a:endCxn id="453" idx="2"/>
          </p:cNvCxnSpPr>
          <p:nvPr/>
        </p:nvCxnSpPr>
        <p:spPr>
          <a:xfrm>
            <a:off x="5006350" y="350775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4" name="Google Shape;454;p35"/>
          <p:cNvGrpSpPr/>
          <p:nvPr/>
        </p:nvGrpSpPr>
        <p:grpSpPr>
          <a:xfrm>
            <a:off x="5592550" y="1018950"/>
            <a:ext cx="1356300" cy="319200"/>
            <a:chOff x="5592550" y="1018950"/>
            <a:chExt cx="1356300" cy="319200"/>
          </a:xfrm>
        </p:grpSpPr>
        <p:sp>
          <p:nvSpPr>
            <p:cNvPr id="455" name="Google Shape;455;p35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Local Clinic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35"/>
          <p:cNvGrpSpPr/>
          <p:nvPr/>
        </p:nvGrpSpPr>
        <p:grpSpPr>
          <a:xfrm>
            <a:off x="3650050" y="1476150"/>
            <a:ext cx="1356300" cy="319200"/>
            <a:chOff x="3650050" y="1476150"/>
            <a:chExt cx="1356300" cy="319200"/>
          </a:xfrm>
        </p:grpSpPr>
        <p:sp>
          <p:nvSpPr>
            <p:cNvPr id="445" name="Google Shape;445;p35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Outpatient</a:t>
              </a:r>
              <a:r>
                <a:rPr lang="en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 Svc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5"/>
          <p:cNvSpPr/>
          <p:nvPr/>
        </p:nvSpPr>
        <p:spPr>
          <a:xfrm>
            <a:off x="1585550" y="2412150"/>
            <a:ext cx="11823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Software Connectivity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" name="Google Shape;458;p35"/>
          <p:cNvGrpSpPr/>
          <p:nvPr/>
        </p:nvGrpSpPr>
        <p:grpSpPr>
          <a:xfrm>
            <a:off x="3650050" y="3348150"/>
            <a:ext cx="1356300" cy="319200"/>
            <a:chOff x="3650050" y="3348150"/>
            <a:chExt cx="1356300" cy="319200"/>
          </a:xfrm>
        </p:grpSpPr>
        <p:sp>
          <p:nvSpPr>
            <p:cNvPr id="450" name="Google Shape;450;p35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In-patient Svc</a:t>
              </a:r>
              <a:endParaRPr sz="11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9138"/>
                </a:solidFill>
              </a:endParaRPr>
            </a:p>
          </p:txBody>
        </p:sp>
      </p:grpSp>
      <p:grpSp>
        <p:nvGrpSpPr>
          <p:cNvPr id="459" name="Google Shape;459;p35"/>
          <p:cNvGrpSpPr/>
          <p:nvPr/>
        </p:nvGrpSpPr>
        <p:grpSpPr>
          <a:xfrm>
            <a:off x="5592550" y="1933350"/>
            <a:ext cx="1356300" cy="319200"/>
            <a:chOff x="5592550" y="1933350"/>
            <a:chExt cx="1356300" cy="319200"/>
          </a:xfrm>
        </p:grpSpPr>
        <p:sp>
          <p:nvSpPr>
            <p:cNvPr id="460" name="Google Shape;460;p35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Family Practice</a:t>
              </a:r>
              <a:endParaRPr b="1" i="1"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35"/>
          <p:cNvGrpSpPr/>
          <p:nvPr/>
        </p:nvGrpSpPr>
        <p:grpSpPr>
          <a:xfrm>
            <a:off x="5592550" y="2890950"/>
            <a:ext cx="1356300" cy="319200"/>
            <a:chOff x="5592550" y="2890950"/>
            <a:chExt cx="1356300" cy="319200"/>
          </a:xfrm>
        </p:grpSpPr>
        <p:sp>
          <p:nvSpPr>
            <p:cNvPr id="462" name="Google Shape;462;p35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Intensive Care</a:t>
              </a:r>
              <a:endParaRPr b="1" i="1" sz="11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0000"/>
                </a:solidFill>
              </a:endParaRPr>
            </a:p>
          </p:txBody>
        </p:sp>
      </p:grpSp>
      <p:grpSp>
        <p:nvGrpSpPr>
          <p:cNvPr id="463" name="Google Shape;463;p35"/>
          <p:cNvGrpSpPr/>
          <p:nvPr/>
        </p:nvGrpSpPr>
        <p:grpSpPr>
          <a:xfrm>
            <a:off x="5592550" y="3805350"/>
            <a:ext cx="1356300" cy="319200"/>
            <a:chOff x="5592550" y="3805350"/>
            <a:chExt cx="1356300" cy="319200"/>
          </a:xfrm>
        </p:grpSpPr>
        <p:sp>
          <p:nvSpPr>
            <p:cNvPr id="464" name="Google Shape;464;p35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Emergency</a:t>
              </a:r>
              <a:endParaRPr b="1" i="1" sz="11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0000"/>
                </a:solidFill>
              </a:endParaRPr>
            </a:p>
          </p:txBody>
        </p:sp>
      </p:grpSp>
      <p:pic>
        <p:nvPicPr>
          <p:cNvPr descr="Vector for free use: Office building with trees" id="465" name="Google Shape;4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100" y="2310025"/>
            <a:ext cx="523451" cy="523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File:Mismatch finder link icon SVG.svg - Wikimedia Commons" id="466" name="Google Shape;4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3282">
            <a:off x="6820450" y="1866461"/>
            <a:ext cx="182173" cy="182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icon SVG clip art | Free SVG" id="440" name="Google Shape;4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7838" y="2435600"/>
            <a:ext cx="272299" cy="272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smatch finder link icon SVG.svg - Wikimedia Commons" id="467" name="Google Shape;4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3282">
            <a:off x="6789350" y="2796324"/>
            <a:ext cx="182173" cy="182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smatch finder link icon SVG.svg - Wikimedia Commons" id="468" name="Google Shape;4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3282">
            <a:off x="3253988" y="2480674"/>
            <a:ext cx="182173" cy="182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smatch finder link icon SVG.svg - Wikimedia Commons" id="469" name="Google Shape;4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3282">
            <a:off x="6605375" y="3792724"/>
            <a:ext cx="182173" cy="18217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5"/>
          <p:cNvSpPr txBox="1"/>
          <p:nvPr>
            <p:ph type="title"/>
          </p:nvPr>
        </p:nvSpPr>
        <p:spPr>
          <a:xfrm>
            <a:off x="1297500" y="393750"/>
            <a:ext cx="70389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DEPLOYMENT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/>
          <p:nvPr/>
        </p:nvSpPr>
        <p:spPr>
          <a:xfrm>
            <a:off x="5624160" y="2620677"/>
            <a:ext cx="1585200" cy="4080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In-patient Svc</a:t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36"/>
          <p:cNvSpPr/>
          <p:nvPr/>
        </p:nvSpPr>
        <p:spPr>
          <a:xfrm>
            <a:off x="5624160" y="3238521"/>
            <a:ext cx="1585200" cy="4080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Outpatient Svc</a:t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36"/>
          <p:cNvSpPr/>
          <p:nvPr/>
        </p:nvSpPr>
        <p:spPr>
          <a:xfrm>
            <a:off x="7588450" y="2686125"/>
            <a:ext cx="719100" cy="98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307A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6"/>
          <p:cNvSpPr/>
          <p:nvPr/>
        </p:nvSpPr>
        <p:spPr>
          <a:xfrm>
            <a:off x="7588450" y="2864525"/>
            <a:ext cx="719100" cy="98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307A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6"/>
          <p:cNvSpPr/>
          <p:nvPr/>
        </p:nvSpPr>
        <p:spPr>
          <a:xfrm>
            <a:off x="7588450" y="3240775"/>
            <a:ext cx="719100" cy="98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307A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36"/>
          <p:cNvSpPr/>
          <p:nvPr/>
        </p:nvSpPr>
        <p:spPr>
          <a:xfrm>
            <a:off x="7588450" y="3393175"/>
            <a:ext cx="719100" cy="98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307A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36"/>
          <p:cNvSpPr/>
          <p:nvPr/>
        </p:nvSpPr>
        <p:spPr>
          <a:xfrm>
            <a:off x="7588450" y="3545575"/>
            <a:ext cx="719100" cy="98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307A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36"/>
          <p:cNvSpPr/>
          <p:nvPr/>
        </p:nvSpPr>
        <p:spPr>
          <a:xfrm>
            <a:off x="2103736" y="1653165"/>
            <a:ext cx="1622100" cy="15945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6"/>
          <p:cNvGrpSpPr/>
          <p:nvPr/>
        </p:nvGrpSpPr>
        <p:grpSpPr>
          <a:xfrm>
            <a:off x="912325" y="1747000"/>
            <a:ext cx="1392531" cy="420375"/>
            <a:chOff x="1431870" y="1315143"/>
            <a:chExt cx="2180599" cy="669600"/>
          </a:xfrm>
        </p:grpSpPr>
        <p:cxnSp>
          <p:nvCxnSpPr>
            <p:cNvPr id="484" name="Google Shape;484;p36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A1C2FA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485" name="Google Shape;485;p36"/>
            <p:cNvSpPr txBox="1"/>
            <p:nvPr/>
          </p:nvSpPr>
          <p:spPr>
            <a:xfrm>
              <a:off x="1431870" y="1315143"/>
              <a:ext cx="1744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 Training</a:t>
              </a:r>
              <a:endParaRPr b="1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Train, deploy behind the scenes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86" name="Google Shape;486;p36"/>
          <p:cNvCxnSpPr/>
          <p:nvPr/>
        </p:nvCxnSpPr>
        <p:spPr>
          <a:xfrm flipH="1">
            <a:off x="3521226" y="1949878"/>
            <a:ext cx="276900" cy="158400"/>
          </a:xfrm>
          <a:prstGeom prst="straightConnector1">
            <a:avLst/>
          </a:prstGeom>
          <a:noFill/>
          <a:ln cap="flat" cmpd="sng" w="19050">
            <a:solidFill>
              <a:srgbClr val="0942A1"/>
            </a:solidFill>
            <a:prstDash val="solid"/>
            <a:round/>
            <a:headEnd len="med" w="med" type="oval"/>
            <a:tailEnd len="sm" w="sm" type="none"/>
          </a:ln>
        </p:spPr>
      </p:cxnSp>
      <p:grpSp>
        <p:nvGrpSpPr>
          <p:cNvPr id="487" name="Google Shape;487;p36"/>
          <p:cNvGrpSpPr/>
          <p:nvPr/>
        </p:nvGrpSpPr>
        <p:grpSpPr>
          <a:xfrm>
            <a:off x="2153724" y="3140715"/>
            <a:ext cx="1522103" cy="709485"/>
            <a:chOff x="3375809" y="3535140"/>
            <a:chExt cx="2383500" cy="1130114"/>
          </a:xfrm>
        </p:grpSpPr>
        <p:cxnSp>
          <p:nvCxnSpPr>
            <p:cNvPr id="488" name="Google Shape;488;p36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cap="flat" cmpd="sng" w="19050">
              <a:solidFill>
                <a:srgbClr val="307AF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489" name="Google Shape;489;p36"/>
            <p:cNvSpPr txBox="1"/>
            <p:nvPr/>
          </p:nvSpPr>
          <p:spPr>
            <a:xfrm>
              <a:off x="3375809" y="3995654"/>
              <a:ext cx="23835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 </a:t>
              </a:r>
              <a:r>
                <a:rPr b="1"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Enhancement</a:t>
              </a:r>
              <a:endParaRPr b="1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Research, </a:t>
              </a: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Clinical</a:t>
              </a: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Evidence…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0" name="Google Shape;490;p36"/>
          <p:cNvSpPr/>
          <p:nvPr/>
        </p:nvSpPr>
        <p:spPr>
          <a:xfrm rot="1774826">
            <a:off x="2057760" y="1599781"/>
            <a:ext cx="1711351" cy="1696469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rgbClr val="0942A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/>
          <p:nvPr/>
        </p:nvSpPr>
        <p:spPr>
          <a:xfrm flipH="1" rot="-1774826">
            <a:off x="2058973" y="1599781"/>
            <a:ext cx="1711351" cy="1696469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rgbClr val="A1C2FA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/>
          <p:nvPr/>
        </p:nvSpPr>
        <p:spPr>
          <a:xfrm rot="-8131713">
            <a:off x="2797742" y="1565437"/>
            <a:ext cx="229961" cy="229961"/>
          </a:xfrm>
          <a:prstGeom prst="rtTriangle">
            <a:avLst/>
          </a:prstGeom>
          <a:solidFill>
            <a:srgbClr val="A1C2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6"/>
          <p:cNvSpPr/>
          <p:nvPr/>
        </p:nvSpPr>
        <p:spPr>
          <a:xfrm flipH="1" rot="-9025925">
            <a:off x="2058410" y="1598720"/>
            <a:ext cx="1710794" cy="1696166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rgbClr val="307AF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6"/>
          <p:cNvSpPr/>
          <p:nvPr/>
        </p:nvSpPr>
        <p:spPr>
          <a:xfrm rot="-1012854">
            <a:off x="3501370" y="2710188"/>
            <a:ext cx="199392" cy="196504"/>
          </a:xfrm>
          <a:prstGeom prst="rtTriangle">
            <a:avLst/>
          </a:prstGeom>
          <a:solidFill>
            <a:srgbClr val="0942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6"/>
          <p:cNvSpPr/>
          <p:nvPr/>
        </p:nvSpPr>
        <p:spPr>
          <a:xfrm rot="6374709">
            <a:off x="2117346" y="2707137"/>
            <a:ext cx="228420" cy="231921"/>
          </a:xfrm>
          <a:prstGeom prst="rtTriangle">
            <a:avLst/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6"/>
          <p:cNvSpPr/>
          <p:nvPr/>
        </p:nvSpPr>
        <p:spPr>
          <a:xfrm>
            <a:off x="4294800" y="1686950"/>
            <a:ext cx="10497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Software Connectivity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ector for free use: Office building with trees" id="497" name="Google Shape;4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750" y="1584825"/>
            <a:ext cx="523451" cy="523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Software icon SVG clip art | Free SVG" id="498" name="Google Shape;4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125" y="1584825"/>
            <a:ext cx="272300" cy="272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36"/>
          <p:cNvCxnSpPr>
            <a:stCxn id="496" idx="2"/>
            <a:endCxn id="475" idx="1"/>
          </p:cNvCxnSpPr>
          <p:nvPr/>
        </p:nvCxnSpPr>
        <p:spPr>
          <a:xfrm flipH="1" rot="-5400000">
            <a:off x="4812750" y="2013050"/>
            <a:ext cx="818400" cy="804600"/>
          </a:xfrm>
          <a:prstGeom prst="curvedConnector2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36"/>
          <p:cNvCxnSpPr>
            <a:stCxn id="496" idx="2"/>
            <a:endCxn id="476" idx="1"/>
          </p:cNvCxnSpPr>
          <p:nvPr/>
        </p:nvCxnSpPr>
        <p:spPr>
          <a:xfrm flipH="1" rot="-5400000">
            <a:off x="4503750" y="2322050"/>
            <a:ext cx="1436400" cy="804600"/>
          </a:xfrm>
          <a:prstGeom prst="curvedConnector2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36"/>
          <p:cNvCxnSpPr>
            <a:stCxn id="475" idx="3"/>
            <a:endCxn id="477" idx="1"/>
          </p:cNvCxnSpPr>
          <p:nvPr/>
        </p:nvCxnSpPr>
        <p:spPr>
          <a:xfrm flipH="1" rot="10800000">
            <a:off x="7209360" y="2735577"/>
            <a:ext cx="379200" cy="891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rgbClr val="B7B7B7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6"/>
          <p:cNvCxnSpPr>
            <a:stCxn id="475" idx="3"/>
            <a:endCxn id="478" idx="1"/>
          </p:cNvCxnSpPr>
          <p:nvPr/>
        </p:nvCxnSpPr>
        <p:spPr>
          <a:xfrm>
            <a:off x="7209360" y="2824677"/>
            <a:ext cx="379200" cy="891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rgbClr val="B7B7B7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6"/>
          <p:cNvCxnSpPr>
            <a:stCxn id="476" idx="3"/>
            <a:endCxn id="479" idx="1"/>
          </p:cNvCxnSpPr>
          <p:nvPr/>
        </p:nvCxnSpPr>
        <p:spPr>
          <a:xfrm flipH="1" rot="10800000">
            <a:off x="7209360" y="3290121"/>
            <a:ext cx="379200" cy="1524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rgbClr val="B7B7B7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36"/>
          <p:cNvCxnSpPr>
            <a:stCxn id="476" idx="3"/>
            <a:endCxn id="480" idx="1"/>
          </p:cNvCxnSpPr>
          <p:nvPr/>
        </p:nvCxnSpPr>
        <p:spPr>
          <a:xfrm>
            <a:off x="7209360" y="3442521"/>
            <a:ext cx="379200" cy="6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rgbClr val="B7B7B7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36"/>
          <p:cNvCxnSpPr>
            <a:stCxn id="476" idx="3"/>
            <a:endCxn id="481" idx="1"/>
          </p:cNvCxnSpPr>
          <p:nvPr/>
        </p:nvCxnSpPr>
        <p:spPr>
          <a:xfrm>
            <a:off x="7209360" y="3442521"/>
            <a:ext cx="379200" cy="1524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rgbClr val="B7B7B7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06" name="Google Shape;506;p36"/>
          <p:cNvSpPr txBox="1"/>
          <p:nvPr>
            <p:ph type="title"/>
          </p:nvPr>
        </p:nvSpPr>
        <p:spPr>
          <a:xfrm>
            <a:off x="1297500" y="393750"/>
            <a:ext cx="70389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SUPPORT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 txBox="1"/>
          <p:nvPr>
            <p:ph type="title"/>
          </p:nvPr>
        </p:nvSpPr>
        <p:spPr>
          <a:xfrm>
            <a:off x="1297500" y="1658325"/>
            <a:ext cx="30363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3M </a:t>
            </a:r>
            <a:endParaRPr b="1" sz="1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Modern utilities, </a:t>
            </a:r>
            <a:br>
              <a:rPr b="1" lang="en" sz="1600"/>
            </a:br>
            <a:r>
              <a:rPr b="1" lang="en" sz="1600"/>
              <a:t>for modern medicine.</a:t>
            </a:r>
            <a:endParaRPr/>
          </a:p>
        </p:txBody>
      </p:sp>
      <p:pic>
        <p:nvPicPr>
          <p:cNvPr descr="Hospital Interior Images | Free Photos, PNG Stickers, Wallpapers ..." id="512" name="Google Shape;5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350" y="1182194"/>
            <a:ext cx="4171250" cy="27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7"/>
          <p:cNvSpPr txBox="1"/>
          <p:nvPr>
            <p:ph idx="2" type="body"/>
          </p:nvPr>
        </p:nvSpPr>
        <p:spPr>
          <a:xfrm>
            <a:off x="1297500" y="3025450"/>
            <a:ext cx="26718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</a:rPr>
              <a:t>Familiar, intuitive experience.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5"/>
                </a:solidFill>
              </a:rPr>
              <a:t>One application, every patient.</a:t>
            </a:r>
            <a:endParaRPr sz="10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CAPSTONE 5.4.4</a:t>
            </a:r>
            <a:endParaRPr/>
          </a:p>
        </p:txBody>
      </p:sp>
      <p:sp>
        <p:nvSpPr>
          <p:cNvPr id="207" name="Google Shape;207;p20"/>
          <p:cNvSpPr txBox="1"/>
          <p:nvPr>
            <p:ph idx="1" type="body"/>
          </p:nvPr>
        </p:nvSpPr>
        <p:spPr>
          <a:xfrm>
            <a:off x="1297500" y="1567550"/>
            <a:ext cx="273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Table of Contents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Problem, Proposed Solution</a:t>
            </a:r>
            <a:br>
              <a:rPr lang="en" sz="1000"/>
            </a:b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3M </a:t>
            </a:r>
            <a:r>
              <a:rPr lang="en" sz="1000"/>
              <a:t>Solution</a:t>
            </a:r>
            <a:endParaRPr sz="10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Char char="○"/>
            </a:pPr>
            <a:r>
              <a:rPr lang="en" sz="1000">
                <a:solidFill>
                  <a:srgbClr val="CCCCCC"/>
                </a:solidFill>
              </a:rPr>
              <a:t>Use case</a:t>
            </a:r>
            <a:endParaRPr sz="1000">
              <a:solidFill>
                <a:srgbClr val="CCCCCC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Char char="○"/>
            </a:pPr>
            <a:r>
              <a:rPr lang="en" sz="1000">
                <a:solidFill>
                  <a:srgbClr val="CCCCCC"/>
                </a:solidFill>
              </a:rPr>
              <a:t>Pipeline</a:t>
            </a:r>
            <a:endParaRPr sz="1000">
              <a:solidFill>
                <a:srgbClr val="CCCCCC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Char char="○"/>
            </a:pPr>
            <a:r>
              <a:rPr lang="en" sz="1000">
                <a:solidFill>
                  <a:srgbClr val="CCCCCC"/>
                </a:solidFill>
              </a:rPr>
              <a:t>Sample: Patient HR Trends</a:t>
            </a:r>
            <a:endParaRPr sz="1000">
              <a:solidFill>
                <a:srgbClr val="CCCCCC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Char char="○"/>
            </a:pPr>
            <a:r>
              <a:rPr lang="en" sz="1000">
                <a:solidFill>
                  <a:srgbClr val="CCCCCC"/>
                </a:solidFill>
              </a:rPr>
              <a:t>Alerting</a:t>
            </a:r>
            <a:endParaRPr sz="1000">
              <a:solidFill>
                <a:srgbClr val="CCCCCC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Char char="○"/>
            </a:pPr>
            <a:r>
              <a:rPr lang="en" sz="1000">
                <a:solidFill>
                  <a:srgbClr val="CCCCCC"/>
                </a:solidFill>
              </a:rPr>
              <a:t>Deployment</a:t>
            </a:r>
            <a:endParaRPr sz="1000">
              <a:solidFill>
                <a:srgbClr val="CCCCCC"/>
              </a:solidFill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Char char="○"/>
            </a:pPr>
            <a:r>
              <a:rPr lang="en" sz="1000">
                <a:solidFill>
                  <a:srgbClr val="CCCCCC"/>
                </a:solidFill>
              </a:rPr>
              <a:t>Software lifecycle</a:t>
            </a:r>
            <a:endParaRPr sz="1000">
              <a:solidFill>
                <a:srgbClr val="CCCCCC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Opportunities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Lessons Learned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CAPSTONE </a:t>
            </a:r>
            <a:r>
              <a:rPr b="1" lang="en" sz="1600"/>
              <a:t>5.4.4</a:t>
            </a:r>
            <a:endParaRPr/>
          </a:p>
        </p:txBody>
      </p:sp>
      <p:sp>
        <p:nvSpPr>
          <p:cNvPr id="519" name="Google Shape;519;p38"/>
          <p:cNvSpPr txBox="1"/>
          <p:nvPr>
            <p:ph idx="1" type="body"/>
          </p:nvPr>
        </p:nvSpPr>
        <p:spPr>
          <a:xfrm>
            <a:off x="1297500" y="2029950"/>
            <a:ext cx="34032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Industry partners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Data access: controls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Data scale: sampling, dimensions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Compute: samples, full-scale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Interpreting results</a:t>
            </a:r>
            <a:endParaRPr sz="1000"/>
          </a:p>
        </p:txBody>
      </p:sp>
      <p:sp>
        <p:nvSpPr>
          <p:cNvPr id="520" name="Google Shape;520;p38"/>
          <p:cNvSpPr txBox="1"/>
          <p:nvPr>
            <p:ph idx="2" type="body"/>
          </p:nvPr>
        </p:nvSpPr>
        <p:spPr>
          <a:xfrm>
            <a:off x="4933225" y="2029950"/>
            <a:ext cx="34032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Computing at scale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Pricing model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Expand features/dimensions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Supplement shortages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Neural network integration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Stronger pattern </a:t>
            </a:r>
            <a:r>
              <a:rPr lang="en" sz="1000"/>
              <a:t>recognition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Highly flexible</a:t>
            </a:r>
            <a:endParaRPr sz="1000"/>
          </a:p>
        </p:txBody>
      </p:sp>
      <p:sp>
        <p:nvSpPr>
          <p:cNvPr id="521" name="Google Shape;521;p38"/>
          <p:cNvSpPr txBox="1"/>
          <p:nvPr/>
        </p:nvSpPr>
        <p:spPr>
          <a:xfrm>
            <a:off x="1297500" y="1693650"/>
            <a:ext cx="15609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Lessons Learned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38"/>
          <p:cNvSpPr txBox="1"/>
          <p:nvPr/>
        </p:nvSpPr>
        <p:spPr>
          <a:xfrm>
            <a:off x="4933225" y="1693650"/>
            <a:ext cx="2706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to Improve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problem in modern medicine.</a:t>
            </a:r>
            <a:endParaRPr/>
          </a:p>
        </p:txBody>
      </p:sp>
      <p:pic>
        <p:nvPicPr>
          <p:cNvPr id="213" name="Google Shape;213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766" l="0" r="0" t="10758"/>
          <a:stretch/>
        </p:blipFill>
        <p:spPr>
          <a:xfrm>
            <a:off x="1449725" y="2466150"/>
            <a:ext cx="2235174" cy="1315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4" name="Google Shape;214;p21"/>
          <p:cNvSpPr txBox="1"/>
          <p:nvPr>
            <p:ph idx="2" type="body"/>
          </p:nvPr>
        </p:nvSpPr>
        <p:spPr>
          <a:xfrm>
            <a:off x="4699913" y="1743475"/>
            <a:ext cx="3676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Dated </a:t>
            </a:r>
            <a:r>
              <a:rPr lang="en"/>
              <a:t>technology. </a:t>
            </a:r>
            <a:r>
              <a:rPr lang="en">
                <a:solidFill>
                  <a:schemeClr val="accent6"/>
                </a:solidFill>
              </a:rPr>
              <a:t>Generic </a:t>
            </a:r>
            <a:r>
              <a:rPr lang="en"/>
              <a:t>data.</a:t>
            </a:r>
            <a:br>
              <a:rPr lang="en"/>
            </a:br>
            <a:r>
              <a:rPr lang="en"/>
              <a:t>Manual </a:t>
            </a:r>
            <a:r>
              <a:rPr lang="en">
                <a:solidFill>
                  <a:schemeClr val="accent6"/>
                </a:solidFill>
              </a:rPr>
              <a:t>overhead</a:t>
            </a:r>
            <a:r>
              <a:rPr lang="en"/>
              <a:t>. Reactive.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21"/>
          <p:cNvSpPr txBox="1"/>
          <p:nvPr>
            <p:ph idx="2" type="body"/>
          </p:nvPr>
        </p:nvSpPr>
        <p:spPr>
          <a:xfrm>
            <a:off x="4699913" y="2746000"/>
            <a:ext cx="3676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Modern </a:t>
            </a:r>
            <a:r>
              <a:rPr lang="en"/>
              <a:t>app feel. </a:t>
            </a:r>
            <a:r>
              <a:rPr lang="en">
                <a:solidFill>
                  <a:schemeClr val="lt2"/>
                </a:solidFill>
              </a:rPr>
              <a:t>Tailored </a:t>
            </a:r>
            <a:r>
              <a:rPr lang="en"/>
              <a:t>for staff and patients.</a:t>
            </a:r>
            <a:br>
              <a:rPr lang="en"/>
            </a:br>
            <a:r>
              <a:rPr lang="en">
                <a:solidFill>
                  <a:schemeClr val="accent2"/>
                </a:solidFill>
              </a:rPr>
              <a:t>Dynamic </a:t>
            </a:r>
            <a:r>
              <a:rPr lang="en"/>
              <a:t>data. </a:t>
            </a:r>
            <a:r>
              <a:rPr lang="en">
                <a:solidFill>
                  <a:schemeClr val="accent2"/>
                </a:solidFill>
              </a:rPr>
              <a:t>Proactive </a:t>
            </a:r>
            <a:r>
              <a:rPr lang="en"/>
              <a:t>engagement.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</a:t>
            </a:r>
            <a:r>
              <a:rPr b="1" lang="en" sz="1600">
                <a:solidFill>
                  <a:schemeClr val="accent2"/>
                </a:solidFill>
              </a:rPr>
              <a:t>3M</a:t>
            </a:r>
            <a:endParaRPr b="1" sz="1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1856725" y="2405750"/>
            <a:ext cx="2151000" cy="20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Simplified </a:t>
            </a:r>
            <a:r>
              <a:rPr lang="en" sz="1000">
                <a:solidFill>
                  <a:schemeClr val="accent2"/>
                </a:solidFill>
              </a:rPr>
              <a:t>architecture</a:t>
            </a:r>
            <a:endParaRPr sz="1000">
              <a:solidFill>
                <a:schemeClr val="accent2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Client-Server design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Scales quickly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Compliance friendly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Centralized data management</a:t>
            </a:r>
            <a:endParaRPr sz="1000">
              <a:solidFill>
                <a:schemeClr val="accent2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Access controls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Backup and recovery</a:t>
            </a:r>
            <a:endParaRPr sz="1000"/>
          </a:p>
        </p:txBody>
      </p:sp>
      <p:sp>
        <p:nvSpPr>
          <p:cNvPr id="222" name="Google Shape;222;p22"/>
          <p:cNvSpPr txBox="1"/>
          <p:nvPr>
            <p:ph idx="2" type="body"/>
          </p:nvPr>
        </p:nvSpPr>
        <p:spPr>
          <a:xfrm>
            <a:off x="5392675" y="2405750"/>
            <a:ext cx="2941800" cy="20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Seamless Integration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Existing tools and data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No remote hardware installation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Custom Alerting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Tailored for each installation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Adjust conditions, thresholds, as needed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Facilitate success</a:t>
            </a:r>
            <a:endParaRPr sz="1000"/>
          </a:p>
        </p:txBody>
      </p:sp>
      <p:sp>
        <p:nvSpPr>
          <p:cNvPr id="223" name="Google Shape;223;p22"/>
          <p:cNvSpPr txBox="1"/>
          <p:nvPr/>
        </p:nvSpPr>
        <p:spPr>
          <a:xfrm>
            <a:off x="1052550" y="1338375"/>
            <a:ext cx="70389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Analytics &amp; Monitoring Suite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Proactive intervention to improve patient care.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Simple server icon vector image | Free SVG"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75" y="2401775"/>
            <a:ext cx="339949" cy="339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Hospital sign.svg - Wikipedia"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25" y="2401789"/>
            <a:ext cx="339948" cy="33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1297500" y="1567650"/>
            <a:ext cx="34032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05">
                <a:solidFill>
                  <a:schemeClr val="lt2"/>
                </a:solidFill>
              </a:rPr>
              <a:t>Universal </a:t>
            </a:r>
            <a:r>
              <a:rPr lang="en" sz="1005">
                <a:solidFill>
                  <a:schemeClr val="lt2"/>
                </a:solidFill>
              </a:rPr>
              <a:t>knowledge</a:t>
            </a:r>
            <a:endParaRPr sz="1005">
              <a:solidFill>
                <a:schemeClr val="lt2"/>
              </a:solidFill>
            </a:endParaRPr>
          </a:p>
          <a:p>
            <a:pPr indent="-29241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05"/>
              <a:buChar char="●"/>
            </a:pPr>
            <a:r>
              <a:rPr lang="en" sz="1005"/>
              <a:t>Improves with time and complexity</a:t>
            </a:r>
            <a:endParaRPr sz="1005"/>
          </a:p>
          <a:p>
            <a:pPr indent="-2924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5"/>
              <a:buChar char="●"/>
            </a:pPr>
            <a:r>
              <a:rPr lang="en" sz="1005"/>
              <a:t>Continuous, 24/7/365</a:t>
            </a:r>
            <a:endParaRPr sz="1005"/>
          </a:p>
        </p:txBody>
      </p:sp>
      <p:pic>
        <p:nvPicPr>
          <p:cNvPr descr="Office workers collaborating around a computer." id="231" name="Google Shape;231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531" l="0" r="0" t="3531"/>
          <a:stretch/>
        </p:blipFill>
        <p:spPr>
          <a:xfrm>
            <a:off x="5386100" y="2740875"/>
            <a:ext cx="3212749" cy="1890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2" name="Google Shape;2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</a:t>
            </a:r>
            <a:r>
              <a:rPr b="1" lang="en" sz="1600">
                <a:solidFill>
                  <a:schemeClr val="accent2"/>
                </a:solidFill>
              </a:rPr>
              <a:t>3M </a:t>
            </a:r>
            <a:r>
              <a:rPr b="1" lang="en" sz="1600"/>
              <a:t>DIFFERENCE</a:t>
            </a:r>
            <a:endParaRPr b="1" sz="1600"/>
          </a:p>
        </p:txBody>
      </p:sp>
      <p:sp>
        <p:nvSpPr>
          <p:cNvPr id="234" name="Google Shape;234;p23"/>
          <p:cNvSpPr txBox="1"/>
          <p:nvPr/>
        </p:nvSpPr>
        <p:spPr>
          <a:xfrm>
            <a:off x="1499100" y="2571750"/>
            <a:ext cx="3000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5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Inclusive design</a:t>
            </a:r>
            <a:endParaRPr sz="1005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41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5"/>
              <a:buFont typeface="Lato"/>
              <a:buChar char="●"/>
            </a:pPr>
            <a:r>
              <a:rPr b="1" lang="en" sz="100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n" sz="100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economic, demographic </a:t>
            </a:r>
            <a:r>
              <a:rPr b="1" lang="en" sz="100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constraints</a:t>
            </a:r>
            <a:endParaRPr sz="1005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4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5"/>
              <a:buFont typeface="Lato"/>
              <a:buChar char="●"/>
            </a:pPr>
            <a:r>
              <a:rPr b="1" lang="en" sz="100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instance</a:t>
            </a:r>
            <a:r>
              <a:rPr lang="en" sz="100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provides for </a:t>
            </a:r>
            <a:r>
              <a:rPr b="1" lang="en" sz="100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 patient</a:t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1700700" y="3639600"/>
            <a:ext cx="3000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5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Conditional alerting</a:t>
            </a:r>
            <a:endParaRPr sz="1005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41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5"/>
              <a:buFont typeface="Lato"/>
              <a:buChar char="●"/>
            </a:pPr>
            <a:r>
              <a:rPr lang="en" sz="100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Customized for staff and facility needs</a:t>
            </a:r>
            <a:endParaRPr sz="1005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4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5"/>
              <a:buFont typeface="Lato"/>
              <a:buChar char="●"/>
            </a:pPr>
            <a:r>
              <a:rPr b="1" lang="en" sz="100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Proactive</a:t>
            </a:r>
            <a:r>
              <a:rPr lang="en" sz="100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trend analysis</a:t>
            </a:r>
            <a:endParaRPr/>
          </a:p>
        </p:txBody>
      </p:sp>
      <p:pic>
        <p:nvPicPr>
          <p:cNvPr descr="HD wallpaper: laboratory, medical, medicine, hand, research, test ..."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765" y="787738"/>
            <a:ext cx="2341416" cy="156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706225" y="2147000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</a:t>
            </a:r>
            <a:endParaRPr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706225" y="2636188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0942A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Clinical</a:t>
            </a:r>
            <a:r>
              <a:rPr lang="en" sz="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, Research</a:t>
            </a:r>
            <a:endParaRPr sz="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2705592" y="2147000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</a:t>
            </a:r>
            <a:endParaRPr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2727463" y="2636188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0942A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Detect and classify needs</a:t>
            </a:r>
            <a:endParaRPr sz="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4703483" y="214700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4730513" y="2636188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Monitors and Alerting</a:t>
            </a:r>
            <a:endParaRPr sz="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6704825" y="214700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6713913" y="2636188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Review and Respond</a:t>
            </a:r>
            <a:endParaRPr sz="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249" name="Google Shape;249;p24"/>
          <p:cNvCxnSpPr/>
          <p:nvPr/>
        </p:nvCxnSpPr>
        <p:spPr>
          <a:xfrm>
            <a:off x="4577825" y="1378775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descr="File:Font Awesome 5 solid code.svg - Wikimedia Commons"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396" y="2225550"/>
            <a:ext cx="254051" cy="203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Font Awesome 5 solid code.svg - Wikimedia Commons"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784" y="2225550"/>
            <a:ext cx="254051" cy="203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Hospital sign.svg - Wikipedia" id="252" name="Google Shape;2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250" y="2200125"/>
            <a:ext cx="254049" cy="254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male doctor vector image | Free SVG" id="253" name="Google Shape;2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3869" y="2187763"/>
            <a:ext cx="278775" cy="2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</a:t>
            </a:r>
            <a:r>
              <a:rPr b="1" lang="en" sz="1600">
                <a:solidFill>
                  <a:schemeClr val="accent2"/>
                </a:solidFill>
              </a:rPr>
              <a:t>3M </a:t>
            </a:r>
            <a:r>
              <a:rPr b="1" lang="en" sz="1600"/>
              <a:t>WORKFLOW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3M </a:t>
            </a:r>
            <a:endParaRPr b="1" sz="1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</a:rPr>
              <a:t>Heart Rate</a:t>
            </a:r>
            <a:r>
              <a:rPr b="1" lang="en" sz="1600"/>
              <a:t> Analysis &amp;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Patient Trending</a:t>
            </a:r>
            <a:endParaRPr/>
          </a:p>
        </p:txBody>
      </p:sp>
      <p:pic>
        <p:nvPicPr>
          <p:cNvPr descr="Illustration of DNA scientist in medical laboratory. | free photos ..."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670406"/>
            <a:ext cx="3587475" cy="239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" name="Google Shape;261;p25"/>
          <p:cNvSpPr/>
          <p:nvPr/>
        </p:nvSpPr>
        <p:spPr>
          <a:xfrm>
            <a:off x="1408713" y="30661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1893388" y="3423975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2458713" y="3781763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3107438" y="41303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/>
          <p:nvPr/>
        </p:nvSpPr>
        <p:spPr>
          <a:xfrm>
            <a:off x="6668075" y="3151400"/>
            <a:ext cx="1501500" cy="36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B748D"/>
              </a:gs>
              <a:gs pos="100000">
                <a:srgbClr val="36393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3M </a:t>
            </a:r>
            <a:r>
              <a:rPr b="1" lang="en" sz="1600"/>
              <a:t>PIPELINE</a:t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2209913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343463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4659363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588408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275" name="Google Shape;275;p26"/>
          <p:cNvGrpSpPr/>
          <p:nvPr/>
        </p:nvGrpSpPr>
        <p:grpSpPr>
          <a:xfrm>
            <a:off x="1285375" y="1840950"/>
            <a:ext cx="1773600" cy="2189400"/>
            <a:chOff x="1285375" y="1840950"/>
            <a:chExt cx="1773600" cy="2189400"/>
          </a:xfrm>
        </p:grpSpPr>
        <p:sp>
          <p:nvSpPr>
            <p:cNvPr id="276" name="Google Shape;276;p26"/>
            <p:cNvSpPr/>
            <p:nvPr/>
          </p:nvSpPr>
          <p:spPr>
            <a:xfrm>
              <a:off x="1285375" y="1840950"/>
              <a:ext cx="1773600" cy="2189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Public Domain Clip Art Image | Database symbol | ID ..." id="277" name="Google Shape;27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1340" y="2545297"/>
              <a:ext cx="734075" cy="101912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78" name="Google Shape;278;p26"/>
            <p:cNvSpPr txBox="1"/>
            <p:nvPr/>
          </p:nvSpPr>
          <p:spPr>
            <a:xfrm>
              <a:off x="1740013" y="3469875"/>
              <a:ext cx="896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MIMIC-IV</a:t>
              </a:r>
              <a:endParaRPr i="1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79" name="Google Shape;279;p26"/>
            <p:cNvGrpSpPr/>
            <p:nvPr/>
          </p:nvGrpSpPr>
          <p:grpSpPr>
            <a:xfrm>
              <a:off x="1599232" y="2030548"/>
              <a:ext cx="1178281" cy="452556"/>
              <a:chOff x="1740019" y="2056998"/>
              <a:chExt cx="1178281" cy="452556"/>
            </a:xfrm>
          </p:grpSpPr>
          <p:pic>
            <p:nvPicPr>
              <p:cNvPr descr="Public Domain Clip Art Image | Database symbol | ID ..." id="280" name="Google Shape;280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40019" y="2056998"/>
                <a:ext cx="325974" cy="45255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81" name="Google Shape;281;p26"/>
              <p:cNvSpPr txBox="1"/>
              <p:nvPr/>
            </p:nvSpPr>
            <p:spPr>
              <a:xfrm>
                <a:off x="2021600" y="2129375"/>
                <a:ext cx="896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Localized Data</a:t>
                </a:r>
                <a:endParaRPr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cxnSp>
        <p:nvCxnSpPr>
          <p:cNvPr id="282" name="Google Shape;282;p26"/>
          <p:cNvCxnSpPr>
            <a:stCxn id="276" idx="3"/>
            <a:endCxn id="283" idx="1"/>
          </p:cNvCxnSpPr>
          <p:nvPr/>
        </p:nvCxnSpPr>
        <p:spPr>
          <a:xfrm flipH="1" rot="10800000">
            <a:off x="3058975" y="2571750"/>
            <a:ext cx="913800" cy="363900"/>
          </a:xfrm>
          <a:prstGeom prst="curvedConnector3">
            <a:avLst>
              <a:gd fmla="val 50007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4" name="Google Shape;284;p26"/>
          <p:cNvGrpSpPr/>
          <p:nvPr/>
        </p:nvGrpSpPr>
        <p:grpSpPr>
          <a:xfrm>
            <a:off x="3972900" y="1840950"/>
            <a:ext cx="1688100" cy="1461600"/>
            <a:chOff x="3972900" y="1840950"/>
            <a:chExt cx="1688100" cy="1461600"/>
          </a:xfrm>
        </p:grpSpPr>
        <p:sp>
          <p:nvSpPr>
            <p:cNvPr id="283" name="Google Shape;283;p26"/>
            <p:cNvSpPr/>
            <p:nvPr/>
          </p:nvSpPr>
          <p:spPr>
            <a:xfrm>
              <a:off x="3972900" y="1840950"/>
              <a:ext cx="1688100" cy="14616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CECD5"/>
                </a:gs>
                <a:gs pos="100000">
                  <a:srgbClr val="92BC81"/>
                </a:gs>
              </a:gsLst>
              <a:lin ang="5400012" scaled="0"/>
            </a:gra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File:Toicon-icon-lines-and-angles-filter.svg - Wikimedia Commons" id="285" name="Google Shape;28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49913" y="1976113"/>
              <a:ext cx="734075" cy="73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26"/>
            <p:cNvSpPr txBox="1"/>
            <p:nvPr/>
          </p:nvSpPr>
          <p:spPr>
            <a:xfrm>
              <a:off x="4159500" y="2636575"/>
              <a:ext cx="1314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Scope</a:t>
              </a:r>
              <a:endParaRPr b="1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Purpose</a:t>
              </a:r>
              <a:endParaRPr b="1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Quality</a:t>
              </a:r>
              <a:endPara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87" name="Google Shape;287;p26"/>
          <p:cNvSpPr/>
          <p:nvPr/>
        </p:nvSpPr>
        <p:spPr>
          <a:xfrm>
            <a:off x="6574925" y="1840950"/>
            <a:ext cx="1688100" cy="110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B748D"/>
              </a:gs>
              <a:gs pos="100000">
                <a:srgbClr val="36393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File:Dall-e 3 (jan '24) artificial intelligence icon.png - Wikipedia" id="288" name="Google Shape;2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7600" y="2011773"/>
            <a:ext cx="662751" cy="662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9" name="Google Shape;289;p26"/>
          <p:cNvSpPr txBox="1"/>
          <p:nvPr/>
        </p:nvSpPr>
        <p:spPr>
          <a:xfrm>
            <a:off x="6761525" y="2638850"/>
            <a:ext cx="131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Training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0" name="Google Shape;290;p26"/>
          <p:cNvCxnSpPr>
            <a:stCxn id="283" idx="3"/>
            <a:endCxn id="287" idx="1"/>
          </p:cNvCxnSpPr>
          <p:nvPr/>
        </p:nvCxnSpPr>
        <p:spPr>
          <a:xfrm flipH="1" rot="10800000">
            <a:off x="5661000" y="2393850"/>
            <a:ext cx="913800" cy="1779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1" name="Google Shape;291;p26"/>
          <p:cNvSpPr txBox="1"/>
          <p:nvPr/>
        </p:nvSpPr>
        <p:spPr>
          <a:xfrm>
            <a:off x="6793025" y="3151400"/>
            <a:ext cx="1251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Monitor: </a:t>
            </a:r>
            <a:b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Client Software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Google Shape;292;p26"/>
          <p:cNvCxnSpPr>
            <a:stCxn id="287" idx="2"/>
            <a:endCxn id="291" idx="0"/>
          </p:cNvCxnSpPr>
          <p:nvPr/>
        </p:nvCxnSpPr>
        <p:spPr>
          <a:xfrm flipH="1" rot="-5400000">
            <a:off x="7316975" y="3048750"/>
            <a:ext cx="204600" cy="6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93" name="Google Shape;293;p26"/>
          <p:cNvSpPr/>
          <p:nvPr/>
        </p:nvSpPr>
        <p:spPr>
          <a:xfrm>
            <a:off x="6668375" y="3686825"/>
            <a:ext cx="1501500" cy="36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B748D"/>
              </a:gs>
              <a:gs pos="100000">
                <a:srgbClr val="36393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6793325" y="3686825"/>
            <a:ext cx="1251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Act: Intervention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5" name="Google Shape;295;p26"/>
          <p:cNvCxnSpPr>
            <a:stCxn id="291" idx="2"/>
            <a:endCxn id="294" idx="0"/>
          </p:cNvCxnSpPr>
          <p:nvPr/>
        </p:nvCxnSpPr>
        <p:spPr>
          <a:xfrm flipH="1" rot="-5400000">
            <a:off x="7333325" y="3600800"/>
            <a:ext cx="171600" cy="600"/>
          </a:xfrm>
          <a:prstGeom prst="curvedConnector3">
            <a:avLst>
              <a:gd fmla="val 4997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/>
        </p:nvSpPr>
        <p:spPr>
          <a:xfrm>
            <a:off x="2502925" y="1482525"/>
            <a:ext cx="1898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Quality &amp; Indicators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7"/>
          <p:cNvSpPr txBox="1"/>
          <p:nvPr>
            <p:ph idx="4294967295" type="subTitle"/>
          </p:nvPr>
        </p:nvSpPr>
        <p:spPr>
          <a:xfrm>
            <a:off x="2502925" y="1858425"/>
            <a:ext cx="18987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Efficiency: </a:t>
            </a:r>
            <a:r>
              <a:rPr b="1" lang="en" sz="1000">
                <a:solidFill>
                  <a:schemeClr val="lt2"/>
                </a:solidFill>
              </a:rPr>
              <a:t>~80%</a:t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Errors</a:t>
            </a:r>
            <a:r>
              <a:rPr lang="en" sz="1000"/>
              <a:t>: </a:t>
            </a:r>
            <a:r>
              <a:rPr b="1" lang="en" sz="1000">
                <a:solidFill>
                  <a:schemeClr val="accent6"/>
                </a:solidFill>
              </a:rPr>
              <a:t>Moderate</a:t>
            </a:r>
            <a:br>
              <a:rPr b="1" lang="en" sz="1000">
                <a:solidFill>
                  <a:srgbClr val="E69138"/>
                </a:solidFill>
              </a:rPr>
            </a:br>
            <a:endParaRPr b="1" sz="1000">
              <a:solidFill>
                <a:srgbClr val="E69138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SpO2: </a:t>
            </a:r>
            <a:r>
              <a:rPr b="1" lang="en" sz="1000">
                <a:solidFill>
                  <a:schemeClr val="lt2"/>
                </a:solidFill>
              </a:rPr>
              <a:t>Strong</a:t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Temperature: </a:t>
            </a:r>
            <a:r>
              <a:rPr b="1" lang="en" sz="1000">
                <a:solidFill>
                  <a:schemeClr val="accent6"/>
                </a:solidFill>
              </a:rPr>
              <a:t>Weak</a:t>
            </a:r>
            <a:endParaRPr sz="10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8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8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800">
              <a:solidFill>
                <a:srgbClr val="E69138"/>
              </a:solidFill>
            </a:endParaRPr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425" y="1482524"/>
            <a:ext cx="1823649" cy="154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3" name="Google Shape;303;p27"/>
          <p:cNvSpPr txBox="1"/>
          <p:nvPr/>
        </p:nvSpPr>
        <p:spPr>
          <a:xfrm>
            <a:off x="4996350" y="2955825"/>
            <a:ext cx="146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Performance Comparison</a:t>
            </a:r>
            <a:endParaRPr i="1"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4" name="Google Shape;304;p27"/>
          <p:cNvSpPr/>
          <p:nvPr/>
        </p:nvSpPr>
        <p:spPr>
          <a:xfrm rot="-1112559">
            <a:off x="4108724" y="1583709"/>
            <a:ext cx="201880" cy="171522"/>
          </a:xfrm>
          <a:prstGeom prst="hear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3M </a:t>
            </a:r>
            <a:r>
              <a:rPr b="1" lang="en" sz="1600"/>
              <a:t>PIPELINE</a:t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2209913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3434638" y="4790888"/>
            <a:ext cx="1050000" cy="205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4659363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Monitor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5884088" y="4790888"/>
            <a:ext cx="1050000" cy="20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</a:t>
            </a:r>
            <a:endParaRPr sz="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3916050" y="4037175"/>
            <a:ext cx="131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Retrain, or continue?</a:t>
            </a:r>
            <a:endParaRPr i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